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</p:sldMasterIdLst>
  <p:sldIdLst>
    <p:sldId id="271" r:id="rId2"/>
    <p:sldId id="270" r:id="rId3"/>
    <p:sldId id="274" r:id="rId4"/>
    <p:sldId id="267" r:id="rId5"/>
    <p:sldId id="268" r:id="rId6"/>
    <p:sldId id="273" r:id="rId7"/>
    <p:sldId id="275" r:id="rId8"/>
    <p:sldId id="276" r:id="rId9"/>
    <p:sldId id="279" r:id="rId10"/>
    <p:sldId id="278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7B2"/>
    <a:srgbClr val="FFFFFF"/>
    <a:srgbClr val="FFEB41"/>
    <a:srgbClr val="33CCCC"/>
    <a:srgbClr val="FFBF21"/>
    <a:srgbClr val="FFCC00"/>
    <a:srgbClr val="009999"/>
    <a:srgbClr val="FFED31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58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941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224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084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142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990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414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558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56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3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1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6DC0-93D1-422E-A0AB-AF114057F27B}" type="datetimeFigureOut">
              <a:rPr lang="es-AR" smtClean="0"/>
              <a:t>11/9/2019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EF0-8740-4AA9-8EAC-33533540F8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7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050AEF82-1445-46F4-A3FA-3514AD1EF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12"/>
            <a:ext cx="3960000" cy="39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398AE8A-1A08-4DE7-924C-586E92AF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85" y="251022"/>
            <a:ext cx="3960000" cy="38041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4803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Parámetros topológicos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C5B8107-3B63-41FA-84EC-164E6A8D9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83626"/>
              </p:ext>
            </p:extLst>
          </p:nvPr>
        </p:nvGraphicFramePr>
        <p:xfrm>
          <a:off x="3563320" y="653395"/>
          <a:ext cx="4862125" cy="243840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720808">
                  <a:extLst>
                    <a:ext uri="{9D8B030D-6E8A-4147-A177-3AD203B41FA5}">
                      <a16:colId xmlns:a16="http://schemas.microsoft.com/office/drawing/2014/main" val="4007044201"/>
                    </a:ext>
                  </a:extLst>
                </a:gridCol>
                <a:gridCol w="1579148">
                  <a:extLst>
                    <a:ext uri="{9D8B030D-6E8A-4147-A177-3AD203B41FA5}">
                      <a16:colId xmlns:a16="http://schemas.microsoft.com/office/drawing/2014/main" val="4235705688"/>
                    </a:ext>
                  </a:extLst>
                </a:gridCol>
                <a:gridCol w="1562169">
                  <a:extLst>
                    <a:ext uri="{9D8B030D-6E8A-4147-A177-3AD203B41FA5}">
                      <a16:colId xmlns:a16="http://schemas.microsoft.com/office/drawing/2014/main" val="1125544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 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POTTER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BEAGLE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641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S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121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120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4046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L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564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673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090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L/S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4,66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5,61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96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s-AR" sz="2000" b="1" spc="75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0,04</a:t>
                      </a:r>
                      <a:endParaRPr lang="es-AR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0,05</a:t>
                      </a:r>
                      <a:endParaRPr lang="es-AR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07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Basales 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27%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13%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2526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Intermedias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64%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73%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35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6477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AR" sz="2000" spc="75" dirty="0">
                          <a:effectLst/>
                        </a:rPr>
                        <a:t>Tope</a:t>
                      </a:r>
                      <a:endParaRPr lang="es-AR" sz="2000" b="1" spc="75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>
                          <a:effectLst/>
                        </a:rPr>
                        <a:t>9%</a:t>
                      </a:r>
                      <a:endParaRPr lang="es-AR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90170" marR="647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effectLst/>
                        </a:rPr>
                        <a:t>13%</a:t>
                      </a:r>
                      <a:endParaRPr lang="es-AR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8301441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00ACDBD-9C9C-47C7-A6B1-94F0C576C8B9}"/>
              </a:ext>
            </a:extLst>
          </p:cNvPr>
          <p:cNvSpPr txBox="1"/>
          <p:nvPr/>
        </p:nvSpPr>
        <p:spPr>
          <a:xfrm>
            <a:off x="3714691" y="6581001"/>
            <a:ext cx="476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Magnitud de efecto &gt; 0.8 para los parámetros de los gráficos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A8F32B-3890-46B3-A9A9-D809EFBE3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3759788"/>
            <a:ext cx="86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Índice de diversidad de Shannon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169357-6783-48B8-9DB2-14EEBE29C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8"/>
          <a:stretch/>
        </p:blipFill>
        <p:spPr>
          <a:xfrm>
            <a:off x="1362939" y="566626"/>
            <a:ext cx="7200000" cy="61819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E321CF-9824-4308-8901-18C56132FACF}"/>
              </a:ext>
            </a:extLst>
          </p:cNvPr>
          <p:cNvSpPr txBox="1"/>
          <p:nvPr/>
        </p:nvSpPr>
        <p:spPr>
          <a:xfrm>
            <a:off x="9104244" y="5074935"/>
            <a:ext cx="25527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Anderson Darling test </a:t>
            </a:r>
          </a:p>
          <a:p>
            <a:r>
              <a:rPr lang="en-US" sz="2000" dirty="0"/>
              <a:t>AD.T = 51.3</a:t>
            </a:r>
          </a:p>
          <a:p>
            <a:r>
              <a:rPr lang="en-US" sz="2000" dirty="0"/>
              <a:t>p-value = 3.001e-22</a:t>
            </a:r>
          </a:p>
        </p:txBody>
      </p:sp>
    </p:spTree>
    <p:extLst>
      <p:ext uri="{BB962C8B-B14F-4D97-AF65-F5344CB8AC3E}">
        <p14:creationId xmlns:p14="http://schemas.microsoft.com/office/powerpoint/2010/main" val="14530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Distribución de rango vs abundancia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B8790-63E4-4759-9A40-B55A1F76C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7"/>
          <a:stretch/>
        </p:blipFill>
        <p:spPr>
          <a:xfrm>
            <a:off x="0" y="2046428"/>
            <a:ext cx="8640000" cy="48115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4951DE-6662-41E0-9E67-52640D8B3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9"/>
          <a:stretch/>
        </p:blipFill>
        <p:spPr>
          <a:xfrm>
            <a:off x="5648581" y="467054"/>
            <a:ext cx="6434146" cy="35582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4A6D4B-7241-4FA8-A4D2-F7DE7721E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7" t="38791" b="46847"/>
          <a:stretch/>
        </p:blipFill>
        <p:spPr>
          <a:xfrm>
            <a:off x="3779007" y="587045"/>
            <a:ext cx="1800000" cy="136166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078CEA4-69DC-4BB4-A821-F81E43E26BEE}"/>
              </a:ext>
            </a:extLst>
          </p:cNvPr>
          <p:cNvSpPr txBox="1"/>
          <p:nvPr/>
        </p:nvSpPr>
        <p:spPr>
          <a:xfrm>
            <a:off x="8955156" y="4647552"/>
            <a:ext cx="25527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Anderson Darling test </a:t>
            </a:r>
          </a:p>
          <a:p>
            <a:r>
              <a:rPr lang="en-US" sz="2000" dirty="0"/>
              <a:t>AD.T = 1.38</a:t>
            </a:r>
          </a:p>
          <a:p>
            <a:r>
              <a:rPr lang="en-US" sz="2000" dirty="0"/>
              <a:t>p-value = 0.086</a:t>
            </a:r>
          </a:p>
        </p:txBody>
      </p:sp>
    </p:spTree>
    <p:extLst>
      <p:ext uri="{BB962C8B-B14F-4D97-AF65-F5344CB8AC3E}">
        <p14:creationId xmlns:p14="http://schemas.microsoft.com/office/powerpoint/2010/main" val="22200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4803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Q (incoherencia) o QSS (</a:t>
            </a:r>
            <a:r>
              <a:rPr lang="es-AR" b="1" spc="100" dirty="0" err="1"/>
              <a:t>quasi-sign</a:t>
            </a:r>
            <a:r>
              <a:rPr lang="es-AR" b="1" spc="100" dirty="0"/>
              <a:t> </a:t>
            </a:r>
            <a:r>
              <a:rPr lang="es-AR" b="1" spc="100" dirty="0" err="1"/>
              <a:t>stability</a:t>
            </a:r>
            <a:r>
              <a:rPr lang="es-AR" b="1" spc="100" dirty="0"/>
              <a:t>)?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29B9D3-1EB4-46C8-B281-16F7295D2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7"/>
          <a:stretch/>
        </p:blipFill>
        <p:spPr>
          <a:xfrm>
            <a:off x="228043" y="836220"/>
            <a:ext cx="5760000" cy="575930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B389EAD-0CD9-4EFD-84A9-C270815F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35528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4803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Small-</a:t>
            </a:r>
            <a:r>
              <a:rPr lang="es-AR" b="1" spc="100" dirty="0" err="1"/>
              <a:t>Worldness</a:t>
            </a:r>
            <a:endParaRPr lang="es-AR" b="1" spc="1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708803-9D9A-49CE-951D-F0E56BE6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725" y="723407"/>
            <a:ext cx="7199998" cy="449999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B5736DD-FCC7-45C6-A00B-03506B02C4BA}"/>
              </a:ext>
            </a:extLst>
          </p:cNvPr>
          <p:cNvGrpSpPr/>
          <p:nvPr/>
        </p:nvGrpSpPr>
        <p:grpSpPr>
          <a:xfrm>
            <a:off x="373697" y="5811427"/>
            <a:ext cx="11444605" cy="646331"/>
            <a:chOff x="271115" y="5457262"/>
            <a:chExt cx="11444605" cy="64633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B141B9D-E3BE-4F69-92DA-65F8649222EF}"/>
                </a:ext>
              </a:extLst>
            </p:cNvPr>
            <p:cNvSpPr txBox="1"/>
            <p:nvPr/>
          </p:nvSpPr>
          <p:spPr>
            <a:xfrm>
              <a:off x="271115" y="5457262"/>
              <a:ext cx="3349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b="1" dirty="0" err="1"/>
                <a:t>Path</a:t>
              </a:r>
              <a:r>
                <a:rPr lang="es-AR" b="1" dirty="0"/>
                <a:t> </a:t>
              </a:r>
              <a:r>
                <a:rPr lang="es-AR" b="1" dirty="0" err="1"/>
                <a:t>Length</a:t>
              </a:r>
              <a:r>
                <a:rPr lang="es-AR" b="1" dirty="0"/>
                <a:t> empírico &lt; aleatorio</a:t>
              </a:r>
            </a:p>
            <a:p>
              <a:r>
                <a:rPr lang="es-AR" b="1" dirty="0" err="1"/>
                <a:t>Clustering</a:t>
              </a:r>
              <a:r>
                <a:rPr lang="es-AR" b="1" dirty="0"/>
                <a:t> empírico &gt; aleatorio</a:t>
              </a:r>
            </a:p>
          </p:txBody>
        </p:sp>
        <p:sp>
          <p:nvSpPr>
            <p:cNvPr id="12" name="Flecha: a la derecha 11">
              <a:extLst>
                <a:ext uri="{FF2B5EF4-FFF2-40B4-BE49-F238E27FC236}">
                  <a16:creationId xmlns:a16="http://schemas.microsoft.com/office/drawing/2014/main" id="{BF40F055-4697-4410-8F20-DF858E6C88AF}"/>
                </a:ext>
              </a:extLst>
            </p:cNvPr>
            <p:cNvSpPr/>
            <p:nvPr/>
          </p:nvSpPr>
          <p:spPr>
            <a:xfrm>
              <a:off x="3620302" y="5618844"/>
              <a:ext cx="686078" cy="32316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102EBC5-B535-473C-8997-78ABBBDA585A}"/>
                </a:ext>
              </a:extLst>
            </p:cNvPr>
            <p:cNvSpPr txBox="1"/>
            <p:nvPr/>
          </p:nvSpPr>
          <p:spPr>
            <a:xfrm>
              <a:off x="4470401" y="5595761"/>
              <a:ext cx="2664704" cy="369332"/>
            </a:xfrm>
            <a:prstGeom prst="rect">
              <a:avLst/>
            </a:prstGeom>
            <a:solidFill>
              <a:srgbClr val="FFED31"/>
            </a:solidFill>
            <a:ln w="38100">
              <a:solidFill>
                <a:srgbClr val="FFED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AR" b="1" dirty="0"/>
                <a:t>REDES PEQUEÑO MUNDO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9C6B355-788D-4547-9F42-68BAF4ED8C20}"/>
                </a:ext>
              </a:extLst>
            </p:cNvPr>
            <p:cNvSpPr txBox="1"/>
            <p:nvPr/>
          </p:nvSpPr>
          <p:spPr>
            <a:xfrm>
              <a:off x="7299126" y="5457262"/>
              <a:ext cx="4416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/>
                <a:t>Sensibles a la propagación de perturbaciones</a:t>
              </a:r>
            </a:p>
            <a:p>
              <a:r>
                <a:rPr lang="es-AR" dirty="0"/>
                <a:t>Alta velocidad de respuesta (resiliencia)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18FF7E34-B323-4C39-BFD2-7AE18C916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9" b="31837"/>
          <a:stretch/>
        </p:blipFill>
        <p:spPr>
          <a:xfrm>
            <a:off x="9486094" y="2462850"/>
            <a:ext cx="2531623" cy="80845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BEE5E4D-4969-4AD9-B2D0-509DA9016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3" y="2193979"/>
            <a:ext cx="1965630" cy="13461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4551AB-48DF-468E-AC5C-FC69B8304951}"/>
              </a:ext>
            </a:extLst>
          </p:cNvPr>
          <p:cNvSpPr txBox="1"/>
          <p:nvPr/>
        </p:nvSpPr>
        <p:spPr>
          <a:xfrm>
            <a:off x="3963341" y="5201835"/>
            <a:ext cx="3958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Magnitud de efecto &gt; 0.8 para los parámetros de los gráficos</a:t>
            </a:r>
          </a:p>
        </p:txBody>
      </p:sp>
    </p:spTree>
    <p:extLst>
      <p:ext uri="{BB962C8B-B14F-4D97-AF65-F5344CB8AC3E}">
        <p14:creationId xmlns:p14="http://schemas.microsoft.com/office/powerpoint/2010/main" val="253428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4803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Modularidad y roles topológicos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C5C6C3-CA07-4AF0-B9E0-7C956958EBE9}"/>
              </a:ext>
            </a:extLst>
          </p:cNvPr>
          <p:cNvSpPr/>
          <p:nvPr/>
        </p:nvSpPr>
        <p:spPr>
          <a:xfrm>
            <a:off x="0" y="576316"/>
            <a:ext cx="4116856" cy="44416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dirty="0">
                <a:solidFill>
                  <a:srgbClr val="000000"/>
                </a:solidFill>
                <a:latin typeface="Myriad Pro Black SemiCond" panose="020B0803030403020204" pitchFamily="34" charset="0"/>
              </a:rPr>
              <a:t>CALETA POTTER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FD14EB1-26FF-4055-8E84-92B87452019E}"/>
              </a:ext>
            </a:extLst>
          </p:cNvPr>
          <p:cNvSpPr/>
          <p:nvPr/>
        </p:nvSpPr>
        <p:spPr>
          <a:xfrm>
            <a:off x="8075146" y="576315"/>
            <a:ext cx="4116856" cy="44416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dirty="0">
                <a:solidFill>
                  <a:srgbClr val="000000"/>
                </a:solidFill>
                <a:latin typeface="Myriad Pro Black SemiCond" panose="020B0803030403020204" pitchFamily="34" charset="0"/>
              </a:rPr>
              <a:t>CANAL DE BEAGLE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7FCC3C4-BD5D-4772-88A1-C33C197A8300}"/>
              </a:ext>
            </a:extLst>
          </p:cNvPr>
          <p:cNvGrpSpPr/>
          <p:nvPr/>
        </p:nvGrpSpPr>
        <p:grpSpPr>
          <a:xfrm>
            <a:off x="6197601" y="2308116"/>
            <a:ext cx="5588000" cy="4490435"/>
            <a:chOff x="6250070" y="1859964"/>
            <a:chExt cx="5065930" cy="471788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A792E76-37C7-4D09-9605-E8FB9F869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71"/>
            <a:stretch/>
          </p:blipFill>
          <p:spPr>
            <a:xfrm>
              <a:off x="6250070" y="1859964"/>
              <a:ext cx="5065930" cy="4717885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596A43A-2581-4E76-BBEC-4F8CB1453C4E}"/>
                </a:ext>
              </a:extLst>
            </p:cNvPr>
            <p:cNvSpPr txBox="1"/>
            <p:nvPr/>
          </p:nvSpPr>
          <p:spPr>
            <a:xfrm>
              <a:off x="6879819" y="5895534"/>
              <a:ext cx="852053" cy="243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dirty="0"/>
                <a:t>Fitoplancton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1270609-69AC-4A0B-A358-FB4D1FBB83A1}"/>
                </a:ext>
              </a:extLst>
            </p:cNvPr>
            <p:cNvSpPr txBox="1"/>
            <p:nvPr/>
          </p:nvSpPr>
          <p:spPr>
            <a:xfrm>
              <a:off x="8482424" y="5895534"/>
              <a:ext cx="917357" cy="243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dirty="0"/>
                <a:t>Detrito fresco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BE572DAE-5E26-4EFA-A9A2-3E8BCAE8B1D8}"/>
                </a:ext>
              </a:extLst>
            </p:cNvPr>
            <p:cNvSpPr txBox="1"/>
            <p:nvPr/>
          </p:nvSpPr>
          <p:spPr>
            <a:xfrm>
              <a:off x="7020720" y="4438621"/>
              <a:ext cx="964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dirty="0"/>
                <a:t>Zooplancton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78123F2-CEAF-4F32-B47B-81B6D77380C7}"/>
              </a:ext>
            </a:extLst>
          </p:cNvPr>
          <p:cNvGrpSpPr/>
          <p:nvPr/>
        </p:nvGrpSpPr>
        <p:grpSpPr>
          <a:xfrm>
            <a:off x="513146" y="1327254"/>
            <a:ext cx="5582854" cy="5471297"/>
            <a:chOff x="876000" y="1511920"/>
            <a:chExt cx="5854095" cy="506592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AF5AFF0-6BE4-49ED-B201-39A8D020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00" y="1511920"/>
              <a:ext cx="5065930" cy="506592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BEE0CFB-4EE7-4A93-A426-4B6585501D0C}"/>
                </a:ext>
              </a:extLst>
            </p:cNvPr>
            <p:cNvSpPr txBox="1"/>
            <p:nvPr/>
          </p:nvSpPr>
          <p:spPr>
            <a:xfrm>
              <a:off x="5432982" y="3166788"/>
              <a:ext cx="1297113" cy="243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 err="1"/>
                <a:t>Ophionotus</a:t>
              </a:r>
              <a:r>
                <a:rPr lang="es-AR" sz="1200" i="1" dirty="0"/>
                <a:t> </a:t>
              </a:r>
              <a:r>
                <a:rPr lang="es-AR" sz="1200" i="1" dirty="0" err="1"/>
                <a:t>victoriae</a:t>
              </a:r>
              <a:endParaRPr lang="es-AR" sz="1200" i="1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9802CE2-7108-417B-83E6-CD3E1AA90A41}"/>
                </a:ext>
              </a:extLst>
            </p:cNvPr>
            <p:cNvSpPr txBox="1"/>
            <p:nvPr/>
          </p:nvSpPr>
          <p:spPr>
            <a:xfrm>
              <a:off x="1409871" y="3220700"/>
              <a:ext cx="1551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i="1" dirty="0" err="1"/>
                <a:t>Notothenia</a:t>
              </a:r>
              <a:r>
                <a:rPr lang="es-AR" sz="1200" i="1" dirty="0"/>
                <a:t> </a:t>
              </a:r>
              <a:r>
                <a:rPr lang="es-AR" sz="1200" i="1" dirty="0" err="1"/>
                <a:t>coriiceps</a:t>
              </a:r>
              <a:endParaRPr lang="es-AR" sz="1200" i="1" dirty="0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6B70CEA-F524-4984-8D0F-5DB97A620985}"/>
              </a:ext>
            </a:extLst>
          </p:cNvPr>
          <p:cNvSpPr txBox="1"/>
          <p:nvPr/>
        </p:nvSpPr>
        <p:spPr>
          <a:xfrm>
            <a:off x="282729" y="1142588"/>
            <a:ext cx="1133644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b="1" dirty="0"/>
              <a:t>Mo = 0,37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45551A3-493B-4E82-A7AA-C92757D9C058}"/>
              </a:ext>
            </a:extLst>
          </p:cNvPr>
          <p:cNvSpPr txBox="1"/>
          <p:nvPr/>
        </p:nvSpPr>
        <p:spPr>
          <a:xfrm>
            <a:off x="10722728" y="1142588"/>
            <a:ext cx="1186543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b="1" dirty="0"/>
              <a:t>Mo = 0,38 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CBD28900-7A17-4EAD-BA09-ECCCD020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550" y="798398"/>
            <a:ext cx="3240000" cy="9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7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4803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Módulos vs Grupos funcionales/Hábitat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413E689-3055-4991-B5B9-AD9FCC97946C}"/>
              </a:ext>
            </a:extLst>
          </p:cNvPr>
          <p:cNvGrpSpPr/>
          <p:nvPr/>
        </p:nvGrpSpPr>
        <p:grpSpPr>
          <a:xfrm>
            <a:off x="-1" y="449159"/>
            <a:ext cx="12104208" cy="6408841"/>
            <a:chOff x="-1" y="449159"/>
            <a:chExt cx="12104208" cy="640884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874788A-9A0C-4326-B21D-741D8746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/>
            <a:stretch/>
          </p:blipFill>
          <p:spPr>
            <a:xfrm>
              <a:off x="2523898" y="3597315"/>
              <a:ext cx="3693306" cy="326068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055E1E7-6CD6-4513-8E6B-E8EFE04D0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" r="31924"/>
            <a:stretch/>
          </p:blipFill>
          <p:spPr>
            <a:xfrm>
              <a:off x="6610901" y="3592511"/>
              <a:ext cx="3693306" cy="326068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597681B-6164-4CD8-97A6-3E122E3FD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9" r="36206"/>
            <a:stretch/>
          </p:blipFill>
          <p:spPr>
            <a:xfrm>
              <a:off x="2523897" y="547903"/>
              <a:ext cx="3693307" cy="327726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A2414BF-AF20-4BAA-AD3D-1C2C84E1E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" t="7004" r="31924"/>
            <a:stretch/>
          </p:blipFill>
          <p:spPr>
            <a:xfrm>
              <a:off x="6610901" y="543099"/>
              <a:ext cx="3693307" cy="3277267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2B3015B-0176-4C00-9841-C772C934092A}"/>
                </a:ext>
              </a:extLst>
            </p:cNvPr>
            <p:cNvSpPr/>
            <p:nvPr/>
          </p:nvSpPr>
          <p:spPr>
            <a:xfrm rot="16200000">
              <a:off x="-1205960" y="1655118"/>
              <a:ext cx="2856085" cy="44416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bg1"/>
                  </a:solidFill>
                  <a:latin typeface="Myriad Pro Black SemiCond" panose="020B0803030403020204" pitchFamily="34" charset="0"/>
                </a:rPr>
                <a:t>CALETA POTTER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DEB84CC-D8B8-4002-B7AD-2A1DDDE4C011}"/>
                </a:ext>
              </a:extLst>
            </p:cNvPr>
            <p:cNvSpPr/>
            <p:nvPr/>
          </p:nvSpPr>
          <p:spPr>
            <a:xfrm rot="16200000">
              <a:off x="-1205959" y="5154624"/>
              <a:ext cx="2856085" cy="44416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bg1"/>
                  </a:solidFill>
                  <a:latin typeface="Myriad Pro Black SemiCond" panose="020B0803030403020204" pitchFamily="34" charset="0"/>
                </a:rPr>
                <a:t>CANAL DE BEAGLE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059E302-2A1D-46EA-AE18-4FA912F4E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17" t="28319" b="33913"/>
            <a:stretch/>
          </p:blipFill>
          <p:spPr>
            <a:xfrm>
              <a:off x="515176" y="3069948"/>
              <a:ext cx="2160000" cy="128808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BE1E313D-B3E0-4E5A-ABF5-B2411504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67" t="33478" b="37242"/>
            <a:stretch/>
          </p:blipFill>
          <p:spPr>
            <a:xfrm>
              <a:off x="10304207" y="3235670"/>
              <a:ext cx="1800000" cy="956644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A4C57F05-B457-42AD-9799-4B0A1A0DFD9B}"/>
                </a:ext>
              </a:extLst>
            </p:cNvPr>
            <p:cNvSpPr txBox="1"/>
            <p:nvPr/>
          </p:nvSpPr>
          <p:spPr>
            <a:xfrm>
              <a:off x="3179980" y="332199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5B5F21E-A48F-407F-8BC9-38153C4C11E2}"/>
                </a:ext>
              </a:extLst>
            </p:cNvPr>
            <p:cNvSpPr txBox="1"/>
            <p:nvPr/>
          </p:nvSpPr>
          <p:spPr>
            <a:xfrm>
              <a:off x="4151531" y="332199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23F6ECC1-6864-476C-B37E-3E24C0466098}"/>
                </a:ext>
              </a:extLst>
            </p:cNvPr>
            <p:cNvSpPr txBox="1"/>
            <p:nvPr/>
          </p:nvSpPr>
          <p:spPr>
            <a:xfrm>
              <a:off x="5117686" y="332199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51C8BB7-C7FD-4014-B73F-1EE6238C946E}"/>
                </a:ext>
              </a:extLst>
            </p:cNvPr>
            <p:cNvSpPr txBox="1"/>
            <p:nvPr/>
          </p:nvSpPr>
          <p:spPr>
            <a:xfrm>
              <a:off x="7074248" y="33211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65D7196-9729-45F0-99FB-0FAA0BF49178}"/>
                </a:ext>
              </a:extLst>
            </p:cNvPr>
            <p:cNvSpPr txBox="1"/>
            <p:nvPr/>
          </p:nvSpPr>
          <p:spPr>
            <a:xfrm>
              <a:off x="8109299" y="33211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39F40FAD-938C-4E0B-B0F3-EB5CF2548E7C}"/>
                </a:ext>
              </a:extLst>
            </p:cNvPr>
            <p:cNvSpPr txBox="1"/>
            <p:nvPr/>
          </p:nvSpPr>
          <p:spPr>
            <a:xfrm>
              <a:off x="9145304" y="33211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Ajuste del modelo Generalizado de </a:t>
            </a:r>
            <a:r>
              <a:rPr lang="es-AR" b="1" spc="100" dirty="0" err="1"/>
              <a:t>Lotka</a:t>
            </a:r>
            <a:r>
              <a:rPr lang="es-AR" b="1" spc="100" dirty="0"/>
              <a:t>-Volterra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8B1C4E-71A6-4A0F-93BD-6DFC1058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8331" y="3091977"/>
            <a:ext cx="5760000" cy="35999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384285-360D-42F5-9A79-2D683C0F8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69" y="3091977"/>
            <a:ext cx="5760000" cy="3599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A2D8B1-2233-478F-99F9-E372D8BD4B1C}"/>
              </a:ext>
            </a:extLst>
          </p:cNvPr>
          <p:cNvSpPr/>
          <p:nvPr/>
        </p:nvSpPr>
        <p:spPr>
          <a:xfrm>
            <a:off x="0" y="2534325"/>
            <a:ext cx="4116856" cy="44416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dirty="0">
                <a:solidFill>
                  <a:srgbClr val="000000"/>
                </a:solidFill>
                <a:latin typeface="Myriad Pro Black SemiCond" panose="020B0803030403020204" pitchFamily="34" charset="0"/>
              </a:rPr>
              <a:t>CALETA POTTER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D0A2B-ECD8-4149-800F-F6B132B66051}"/>
              </a:ext>
            </a:extLst>
          </p:cNvPr>
          <p:cNvSpPr/>
          <p:nvPr/>
        </p:nvSpPr>
        <p:spPr>
          <a:xfrm>
            <a:off x="8075146" y="2534325"/>
            <a:ext cx="4116856" cy="44416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dirty="0">
                <a:solidFill>
                  <a:srgbClr val="000000"/>
                </a:solidFill>
                <a:latin typeface="Myriad Pro Black SemiCond" panose="020B0803030403020204" pitchFamily="34" charset="0"/>
              </a:rPr>
              <a:t>CANAL DE BEAGLE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9B8CB7B-E6E2-4CC7-AB24-16392DE720F8}"/>
                  </a:ext>
                </a:extLst>
              </p:cNvPr>
              <p:cNvSpPr txBox="1"/>
              <p:nvPr/>
            </p:nvSpPr>
            <p:spPr>
              <a:xfrm>
                <a:off x="579354" y="886649"/>
                <a:ext cx="4569969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A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AR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A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24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9B8CB7B-E6E2-4CC7-AB24-16392DE72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4" y="886649"/>
                <a:ext cx="4569969" cy="114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323160-9B37-470B-B004-72344B0658C8}"/>
                  </a:ext>
                </a:extLst>
              </p:cNvPr>
              <p:cNvSpPr txBox="1"/>
              <p:nvPr/>
            </p:nvSpPr>
            <p:spPr>
              <a:xfrm>
                <a:off x="5853669" y="570601"/>
                <a:ext cx="6144792" cy="177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PARÁMETROS AJUSTADOS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s-AR" sz="2000" dirty="0"/>
                  <a:t>distribución aleatoria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s-AR" sz="2000" dirty="0"/>
                  <a:t>negativa y ≠ para especies basales y predadores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AR" sz="2000" dirty="0"/>
                  <a:t>tasa de colonización proporcional al TL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323160-9B37-470B-B004-72344B065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669" y="570601"/>
                <a:ext cx="6144792" cy="1774460"/>
              </a:xfrm>
              <a:prstGeom prst="rect">
                <a:avLst/>
              </a:prstGeom>
              <a:blipFill>
                <a:blip r:embed="rId5"/>
                <a:stretch>
                  <a:fillRect l="-992" t="-2062" b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74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Riqueza vs conectancia de 1000 simulaciones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AB8C041-E0FF-405B-B1C0-AEC0BF43A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000" y="429430"/>
            <a:ext cx="9000000" cy="6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Parámetros topológicos de 1000 simulaciones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1CC9AF6-39A9-4770-B6FB-48F5652F4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4296000" y="497675"/>
            <a:ext cx="3600000" cy="30796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007D23F-1D87-4837-A013-4927D10C3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348000" y="497675"/>
            <a:ext cx="3600000" cy="307969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45C71E5-12B3-4EDB-BBC7-7C9CD2ED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8244000" y="3577370"/>
            <a:ext cx="3600000" cy="30796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E6C8D4-CE4F-4E7B-BB0B-41DABA263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348000" y="3577370"/>
            <a:ext cx="3600000" cy="30796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DF356A-E0EB-41C3-BB28-E344004960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4296000" y="3577370"/>
            <a:ext cx="3600000" cy="307969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6456836-F768-4D20-81EE-95556A8923C5}"/>
              </a:ext>
            </a:extLst>
          </p:cNvPr>
          <p:cNvSpPr txBox="1"/>
          <p:nvPr/>
        </p:nvSpPr>
        <p:spPr>
          <a:xfrm>
            <a:off x="3714691" y="6581001"/>
            <a:ext cx="476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Magnitud de efecto &gt; 0.8 para los parámetros de los gráficos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72AAB7-F765-4864-B89F-F45B46D3B0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8244000" y="497675"/>
            <a:ext cx="3600000" cy="30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8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4D6E6E-DCF8-4497-9E82-B687E2D2B13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b="1" spc="100" dirty="0"/>
              <a:t>	Dinámica: Métricas de estabilidad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7AA7D37-FDD2-4EA4-91D2-466F1235A559}"/>
              </a:ext>
            </a:extLst>
          </p:cNvPr>
          <p:cNvGrpSpPr/>
          <p:nvPr/>
        </p:nvGrpSpPr>
        <p:grpSpPr>
          <a:xfrm>
            <a:off x="347999" y="487659"/>
            <a:ext cx="11496000" cy="6162268"/>
            <a:chOff x="348000" y="626159"/>
            <a:chExt cx="11496000" cy="616226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E551E6E-60A7-4665-BC94-4E7BF78B3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11"/>
            <a:stretch/>
          </p:blipFill>
          <p:spPr>
            <a:xfrm>
              <a:off x="4296000" y="626159"/>
              <a:ext cx="3600000" cy="3079974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8504E4C-D452-4CBF-A8AA-E63496B0B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11"/>
            <a:stretch/>
          </p:blipFill>
          <p:spPr>
            <a:xfrm>
              <a:off x="348000" y="626159"/>
              <a:ext cx="3600000" cy="3079974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733547E-1121-4728-8437-B95E4C1F5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42"/>
            <a:stretch/>
          </p:blipFill>
          <p:spPr>
            <a:xfrm>
              <a:off x="8244000" y="647031"/>
              <a:ext cx="3600000" cy="305910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B39874E-E757-4BA7-890D-543FB15B8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99"/>
            <a:stretch/>
          </p:blipFill>
          <p:spPr>
            <a:xfrm>
              <a:off x="2148001" y="3701539"/>
              <a:ext cx="3600000" cy="308688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14A880D-4223-4EDF-AE46-AE50DF21D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99"/>
            <a:stretch/>
          </p:blipFill>
          <p:spPr>
            <a:xfrm>
              <a:off x="6444000" y="3701539"/>
              <a:ext cx="3600000" cy="3086888"/>
            </a:xfrm>
            <a:prstGeom prst="rect">
              <a:avLst/>
            </a:prstGeom>
          </p:spPr>
        </p:pic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C4BC9E8-F8CD-423C-91DA-F58ADCAE1CD4}"/>
              </a:ext>
            </a:extLst>
          </p:cNvPr>
          <p:cNvSpPr txBox="1"/>
          <p:nvPr/>
        </p:nvSpPr>
        <p:spPr>
          <a:xfrm>
            <a:off x="2931346" y="6581001"/>
            <a:ext cx="6329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/>
              <a:t>Magnitud de efecto &gt; 0.8 para todos los gráficos, excepto para Permanencia vs Network</a:t>
            </a:r>
          </a:p>
        </p:txBody>
      </p:sp>
    </p:spTree>
    <p:extLst>
      <p:ext uri="{BB962C8B-B14F-4D97-AF65-F5344CB8AC3E}">
        <p14:creationId xmlns:p14="http://schemas.microsoft.com/office/powerpoint/2010/main" val="46302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2304</TotalTime>
  <Words>192</Words>
  <Application>Microsoft Office PowerPoint</Application>
  <PresentationFormat>Panorámica</PresentationFormat>
  <Paragraphs>74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Myriad Pro Black SemiCond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Iara Diamela</dc:creator>
  <cp:lastModifiedBy>Iara Diamela</cp:lastModifiedBy>
  <cp:revision>227</cp:revision>
  <dcterms:created xsi:type="dcterms:W3CDTF">2019-05-21T15:25:34Z</dcterms:created>
  <dcterms:modified xsi:type="dcterms:W3CDTF">2019-09-11T21:45:42Z</dcterms:modified>
</cp:coreProperties>
</file>